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4" r:id="rId4"/>
    <p:sldId id="259" r:id="rId5"/>
    <p:sldId id="263" r:id="rId6"/>
    <p:sldId id="264" r:id="rId7"/>
    <p:sldId id="265" r:id="rId8"/>
    <p:sldId id="272" r:id="rId9"/>
    <p:sldId id="273" r:id="rId10"/>
    <p:sldId id="266" r:id="rId11"/>
    <p:sldId id="267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EED1E-EE80-9445-85A4-0BD5183807CF}" type="datetimeFigureOut">
              <a:rPr lang="cs-CZ" smtClean="0"/>
              <a:t>07.04.2026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E928F-24FF-F640-A7BA-749D2B160E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2811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AE928F-24FF-F640-A7BA-749D2B160ECA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6143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D9CF38-C738-AA02-91F0-FBC5EC245C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5824E27-E475-708B-38A8-9286F9422E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CCFF5C0-D879-3CD0-A4E8-D05AA4840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7E863-E02B-4E49-BA8B-8F33DFB43FF2}" type="datetimeFigureOut">
              <a:rPr lang="cs-CZ" smtClean="0"/>
              <a:t>07.04.2026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3CF5418-2A36-EAC7-3D96-1C86E06E8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A9783E5-0820-67B1-CD64-7A06B641B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3530F-32A4-DB4B-B8F1-5E25A28753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7376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0C7F7C-C3AF-2A1C-AB1C-B8B931BA5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AD73200-B062-C574-94B7-5D2181E4C8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1363B12-CCF2-019D-F3CA-B22B5E661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7E863-E02B-4E49-BA8B-8F33DFB43FF2}" type="datetimeFigureOut">
              <a:rPr lang="cs-CZ" smtClean="0"/>
              <a:t>07.04.2026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DFF95B3-8DCB-EB1E-E1F2-F7B54C974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DD00BA9-2630-8E3D-5F7E-0DE1BB784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3530F-32A4-DB4B-B8F1-5E25A28753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7796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3CECF6B-C4CB-8E94-D958-9CCB0E1553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85AADD7-F448-30B0-8D13-AF40E120D0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2F80F15-950E-7858-6EC5-BD2E213A8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7E863-E02B-4E49-BA8B-8F33DFB43FF2}" type="datetimeFigureOut">
              <a:rPr lang="cs-CZ" smtClean="0"/>
              <a:t>07.04.2026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E209CE7-9992-BEA1-F318-0F1860D03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AB875F3-3E40-1201-28FE-CC3E02A89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3530F-32A4-DB4B-B8F1-5E25A28753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2945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8A91B1-A1A1-8E88-A342-9D6B4BE6B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E6CC0E8-BA91-9CD3-08D5-334CB35FC2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56F70E-BD50-B883-FA1D-D9A532F24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7E863-E02B-4E49-BA8B-8F33DFB43FF2}" type="datetimeFigureOut">
              <a:rPr lang="cs-CZ" smtClean="0"/>
              <a:t>07.04.2026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22D5CF8-D6BB-95FB-E569-329BB3644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097DC8B-54C3-48C9-DDCB-B08E160F0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3530F-32A4-DB4B-B8F1-5E25A28753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4529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FF5F9F-42BF-D11B-242A-A60E37C33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EF63996-6EDE-9ADD-C71F-91F386FBB2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DA58DBA-B94F-AF72-31E2-888DD0EBF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7E863-E02B-4E49-BA8B-8F33DFB43FF2}" type="datetimeFigureOut">
              <a:rPr lang="cs-CZ" smtClean="0"/>
              <a:t>07.04.2026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57F4D1F-AA05-8510-1FE4-22AD71168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55A42DF-313C-3BFF-25E3-12C111965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3530F-32A4-DB4B-B8F1-5E25A28753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347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1D4520-50DA-8297-D7EF-6886EC953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3E53D5-62FC-61E4-7234-CE217D1B70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ED0E458-A7BD-6B04-3DE0-1AE36CF18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144A37F-3367-4B36-B660-5D0794915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7E863-E02B-4E49-BA8B-8F33DFB43FF2}" type="datetimeFigureOut">
              <a:rPr lang="cs-CZ" smtClean="0"/>
              <a:t>07.04.2026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D216071-8921-4B00-DDF9-6951282C3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A1BB6A1-47A8-0B6E-0753-631E7DBE6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3530F-32A4-DB4B-B8F1-5E25A28753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5011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FB34E6-F4A1-BA04-F0CD-C3834AA30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F730A09-4267-DAB0-064E-21B141B484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18B65EF-F34F-0022-14ED-C1C16E623A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ABE57A3-93C9-4A5D-8554-0CC782B731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82BEE15-54B1-CB7D-A4AA-83EA48A792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DA3FAF7-3FA3-6618-725F-0EA3F7914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7E863-E02B-4E49-BA8B-8F33DFB43FF2}" type="datetimeFigureOut">
              <a:rPr lang="cs-CZ" smtClean="0"/>
              <a:t>07.04.2026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CB71100-60DA-CC15-0556-F91465F5A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7A70BA5-301E-87F1-C0D6-6E12F0C9B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3530F-32A4-DB4B-B8F1-5E25A28753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4393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F93BF0-CE79-7C23-C710-4BA1BD0B1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B23BFD1-266D-6A1E-CC47-0AC61B246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7E863-E02B-4E49-BA8B-8F33DFB43FF2}" type="datetimeFigureOut">
              <a:rPr lang="cs-CZ" smtClean="0"/>
              <a:t>07.04.2026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B528484-EDDA-250F-99FD-1EC6CCEFE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AAFF01E-ED42-2D5E-3D49-DE3C01CDD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3530F-32A4-DB4B-B8F1-5E25A28753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6452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DA17150-6F6F-3E28-64EF-2DB37E914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7E863-E02B-4E49-BA8B-8F33DFB43FF2}" type="datetimeFigureOut">
              <a:rPr lang="cs-CZ" smtClean="0"/>
              <a:t>07.04.2026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5957181-D42E-8ADD-D271-D527B1870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879C5B7-69C3-3D9B-872D-458AE1B11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3530F-32A4-DB4B-B8F1-5E25A28753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423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98ABD8-07AE-C163-D20E-6401A794A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3B3B7D-BCA5-8416-3BFC-D110F8F8B2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047C932-1F84-C3EB-98FF-5D450D25B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9F7A966-F1F0-8F1A-A08D-8D6808C26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7E863-E02B-4E49-BA8B-8F33DFB43FF2}" type="datetimeFigureOut">
              <a:rPr lang="cs-CZ" smtClean="0"/>
              <a:t>07.04.2026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BA76635-44F2-01FC-4B15-65D019E4E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F19C2D5-B1E2-3626-D92F-1E0B52724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3530F-32A4-DB4B-B8F1-5E25A28753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6164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C4F8C0-31CA-9F04-504A-1930B0E5C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C320025-6270-D9D8-42F8-F566C88278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37A8914-3081-5E92-53F5-1D427201E7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692C722-A679-BB8B-806D-84153A895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7E863-E02B-4E49-BA8B-8F33DFB43FF2}" type="datetimeFigureOut">
              <a:rPr lang="cs-CZ" smtClean="0"/>
              <a:t>07.04.2026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9157D25-9EDE-24F2-537A-15B5CEC48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0B464FF-CB1B-9B1A-5454-3DBCFD21B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3530F-32A4-DB4B-B8F1-5E25A28753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7788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CBD63A6-F44D-1536-6D73-08DCE3DBD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F0C5017-F873-BE49-814D-B5BCC1CD2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182A05A-53AF-11B9-3C35-4460C165DA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7E863-E02B-4E49-BA8B-8F33DFB43FF2}" type="datetimeFigureOut">
              <a:rPr lang="cs-CZ" smtClean="0"/>
              <a:t>07.04.2026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A85A4AA-E0A0-7AA5-5C0A-33DC682832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0030112-79CB-1C33-4957-7773A1DC8F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3530F-32A4-DB4B-B8F1-5E25A28753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068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01F59F-9F09-5595-A9D1-00482CA4FA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800" dirty="0"/>
              <a:t>Veřejná schůze obyvatel Vážan</a:t>
            </a:r>
            <a:br>
              <a:rPr lang="cs-CZ" sz="4800" dirty="0"/>
            </a:br>
            <a:br>
              <a:rPr lang="cs-CZ" sz="4800" dirty="0"/>
            </a:br>
            <a:r>
              <a:rPr lang="cs-CZ" sz="4800" dirty="0"/>
              <a:t>29.3.2026</a:t>
            </a:r>
            <a:endParaRPr lang="cs-CZ" sz="36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7B5AA75-18C3-0D36-91E8-26A99FEBE3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endParaRPr lang="cs-CZ" dirty="0"/>
          </a:p>
          <a:p>
            <a:pPr algn="l"/>
            <a:endParaRPr lang="cs-CZ" dirty="0"/>
          </a:p>
          <a:p>
            <a:pPr algn="l"/>
            <a:endParaRPr lang="cs-CZ" dirty="0"/>
          </a:p>
          <a:p>
            <a:pPr algn="l"/>
            <a:r>
              <a:rPr lang="cs-CZ" dirty="0"/>
              <a:t>Přípravný výbor obyvatel Vážan</a:t>
            </a:r>
          </a:p>
          <a:p>
            <a:pPr algn="l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6638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8B2710-B1C5-B9EB-8FA2-D0C7B8CE2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Ekonomická analýza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F940E6-6286-55B8-2C8D-4B8D53623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cs-CZ" dirty="0"/>
              <a:t>Shrnutí: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400" dirty="0"/>
              <a:t>Odhadované příjmy celkem:		27.907 252,- Kč </a:t>
            </a:r>
            <a:r>
              <a:rPr lang="cs-CZ" sz="2000" dirty="0"/>
              <a:t>–</a:t>
            </a:r>
            <a:r>
              <a:rPr lang="cs-CZ" sz="2400" dirty="0"/>
              <a:t> </a:t>
            </a:r>
            <a:r>
              <a:rPr lang="cs-CZ" sz="2000" dirty="0"/>
              <a:t>při nejnižších odhadech příjmů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400" dirty="0"/>
              <a:t>Odhadované náklady celkem:		14.240 000,- Kč </a:t>
            </a:r>
          </a:p>
          <a:p>
            <a:pPr marL="0" indent="0">
              <a:lnSpc>
                <a:spcPct val="150000"/>
              </a:lnSpc>
              <a:buNone/>
            </a:pPr>
            <a:endParaRPr lang="cs-CZ" sz="2400" dirty="0"/>
          </a:p>
          <a:p>
            <a:pPr marL="0" indent="0">
              <a:lnSpc>
                <a:spcPct val="150000"/>
              </a:lnSpc>
              <a:buNone/>
            </a:pPr>
            <a:r>
              <a:rPr lang="cs-CZ" sz="2400" dirty="0"/>
              <a:t>zůstatek:			</a:t>
            </a:r>
            <a:r>
              <a:rPr lang="cs-CZ" sz="2400"/>
              <a:t>	</a:t>
            </a:r>
            <a:r>
              <a:rPr lang="cs-CZ" sz="2400" b="1" u="sng"/>
              <a:t>13.667 </a:t>
            </a:r>
            <a:r>
              <a:rPr lang="cs-CZ" sz="2400" b="1" u="sng" dirty="0"/>
              <a:t>252,- Kč</a:t>
            </a:r>
          </a:p>
        </p:txBody>
      </p:sp>
    </p:spTree>
    <p:extLst>
      <p:ext uri="{BB962C8B-B14F-4D97-AF65-F5344CB8AC3E}">
        <p14:creationId xmlns:p14="http://schemas.microsoft.com/office/powerpoint/2010/main" val="424427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7AF1DB-4E9E-342D-B1B2-89773C7CE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7525"/>
            <a:ext cx="10515600" cy="1325563"/>
          </a:xfrm>
        </p:spPr>
        <p:txBody>
          <a:bodyPr/>
          <a:lstStyle/>
          <a:p>
            <a:r>
              <a:rPr lang="cs-CZ" dirty="0"/>
              <a:t>Co bude následovat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06D23D-9131-304D-512E-E7C238172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cs-CZ" sz="2000" dirty="0"/>
              <a:t>Veřejné jednání zastupitelstva a hlasování o novém územním plánu </a:t>
            </a:r>
            <a:r>
              <a:rPr lang="cs-CZ" sz="2000" b="1" dirty="0"/>
              <a:t>30.3.2026 v 18: 00 </a:t>
            </a:r>
            <a:r>
              <a:rPr lang="cs-CZ" sz="2000" dirty="0"/>
              <a:t>Dům Kultury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Vypracování návrhu na změnu nového územního plánu – komunikace od Hanáckých polí směrem na Osvoboditelů – možnost podat až po vejití územního plánu v platnosti, délka procesu následně asi 9 měsíců. Schvalovat bude až nové zastupitelstvo.</a:t>
            </a:r>
          </a:p>
          <a:p>
            <a:pPr>
              <a:lnSpc>
                <a:spcPct val="150000"/>
              </a:lnSpc>
            </a:pPr>
            <a:r>
              <a:rPr lang="cs-CZ" sz="2000"/>
              <a:t>Mezitím příprava petice </a:t>
            </a:r>
            <a:r>
              <a:rPr lang="cs-CZ" sz="2000" dirty="0"/>
              <a:t>o referendu k osamostatnění?</a:t>
            </a:r>
          </a:p>
          <a:p>
            <a:pPr marL="0" indent="0">
              <a:lnSpc>
                <a:spcPct val="150000"/>
              </a:lnSpc>
              <a:buNone/>
            </a:pPr>
            <a:endParaRPr lang="cs-CZ" sz="20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8571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5347E6-551D-12B9-3908-11A68AF4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Přípravný výbor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C8A99C9-5184-D14E-7A18-5F183C720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1600" dirty="0"/>
              <a:t>Členové: 		MUDr. Věra Hůrková</a:t>
            </a:r>
          </a:p>
          <a:p>
            <a:pPr marL="1828800" lvl="4" indent="0">
              <a:lnSpc>
                <a:spcPct val="150000"/>
              </a:lnSpc>
              <a:buNone/>
            </a:pPr>
            <a:r>
              <a:rPr lang="cs-CZ" sz="1600" dirty="0"/>
              <a:t>Mgr. Karel Pospíšil</a:t>
            </a:r>
          </a:p>
          <a:p>
            <a:pPr marL="1828800" lvl="4" indent="0">
              <a:lnSpc>
                <a:spcPct val="150000"/>
              </a:lnSpc>
              <a:buNone/>
            </a:pPr>
            <a:r>
              <a:rPr lang="cs-CZ" sz="1600" dirty="0"/>
              <a:t>Bc. Pavel Tichal</a:t>
            </a:r>
          </a:p>
          <a:p>
            <a:pPr marL="1828800" lvl="4" indent="0">
              <a:lnSpc>
                <a:spcPct val="150000"/>
              </a:lnSpc>
              <a:buNone/>
            </a:pPr>
            <a:r>
              <a:rPr lang="cs-CZ" sz="1600" dirty="0"/>
              <a:t>Marie Nábělková</a:t>
            </a:r>
          </a:p>
          <a:p>
            <a:pPr marL="1828800" lvl="4" indent="0">
              <a:lnSpc>
                <a:spcPct val="150000"/>
              </a:lnSpc>
              <a:buNone/>
            </a:pPr>
            <a:r>
              <a:rPr lang="cs-CZ" sz="1600" dirty="0"/>
              <a:t>Petr </a:t>
            </a:r>
            <a:r>
              <a:rPr lang="cs-CZ" sz="1600" dirty="0" err="1"/>
              <a:t>Šoltís</a:t>
            </a:r>
            <a:endParaRPr lang="cs-CZ" sz="1600" dirty="0"/>
          </a:p>
          <a:p>
            <a:pPr marL="1828800" lvl="4" indent="0">
              <a:lnSpc>
                <a:spcPct val="150000"/>
              </a:lnSpc>
              <a:buNone/>
            </a:pPr>
            <a:endParaRPr lang="cs-CZ" sz="1600" dirty="0"/>
          </a:p>
          <a:p>
            <a:pPr marL="9525" lvl="4" indent="0">
              <a:lnSpc>
                <a:spcPct val="150000"/>
              </a:lnSpc>
              <a:buNone/>
            </a:pPr>
            <a:r>
              <a:rPr lang="cs-CZ" sz="1600" dirty="0"/>
              <a:t>Vznik:		18.2.2026 na schůzi Osadního výboru Vážany</a:t>
            </a:r>
          </a:p>
          <a:p>
            <a:pPr marL="9525" lvl="4" indent="0">
              <a:lnSpc>
                <a:spcPct val="150000"/>
              </a:lnSpc>
              <a:buNone/>
            </a:pPr>
            <a:endParaRPr lang="cs-CZ" sz="1600" dirty="0"/>
          </a:p>
          <a:p>
            <a:pPr marL="9525" lvl="4" indent="0">
              <a:lnSpc>
                <a:spcPct val="150000"/>
              </a:lnSpc>
              <a:buNone/>
            </a:pPr>
            <a:r>
              <a:rPr lang="cs-CZ" sz="1600" dirty="0"/>
              <a:t>Důvod:		1. Nezohledněný nesouhlas obyvatel s územním plánem</a:t>
            </a:r>
          </a:p>
          <a:p>
            <a:pPr marL="9525" lvl="4" indent="0">
              <a:lnSpc>
                <a:spcPct val="150000"/>
              </a:lnSpc>
              <a:buNone/>
            </a:pPr>
            <a:r>
              <a:rPr lang="cs-CZ" sz="1600" dirty="0"/>
              <a:t>		2. Nízké investice do infrastruktury a služeb ve Vážanech</a:t>
            </a:r>
          </a:p>
          <a:p>
            <a:pPr marL="9525" lvl="4" indent="0">
              <a:lnSpc>
                <a:spcPct val="150000"/>
              </a:lnSpc>
              <a:buNone/>
            </a:pPr>
            <a:r>
              <a:rPr lang="cs-CZ" sz="1600" dirty="0"/>
              <a:t>		3. Nedostatečné řešení rekultivace Vážanské cihelny</a:t>
            </a:r>
          </a:p>
          <a:p>
            <a:pPr marL="1828800" lvl="4" indent="0">
              <a:buNone/>
            </a:pPr>
            <a:endParaRPr lang="cs-CZ" sz="1600" dirty="0"/>
          </a:p>
          <a:p>
            <a:pPr marL="1828800" lvl="4" indent="0">
              <a:buNone/>
            </a:pPr>
            <a:endParaRPr lang="cs-CZ" sz="1600" dirty="0"/>
          </a:p>
          <a:p>
            <a:pPr marL="1828800" lvl="4" indent="0">
              <a:buNone/>
            </a:pPr>
            <a:endParaRPr lang="cs-CZ" sz="1600" dirty="0"/>
          </a:p>
          <a:p>
            <a:pPr marL="1828800" lvl="4" indent="0">
              <a:buNone/>
            </a:pPr>
            <a:endParaRPr lang="cs-CZ" sz="1600" dirty="0"/>
          </a:p>
          <a:p>
            <a:pPr marL="1828800" lvl="4" indent="0">
              <a:buNone/>
            </a:pPr>
            <a:endParaRPr lang="cs-CZ" sz="1600" dirty="0"/>
          </a:p>
          <a:p>
            <a:pPr marL="1822450" lvl="4" indent="0">
              <a:buNone/>
            </a:pPr>
            <a:endParaRPr lang="cs-CZ" sz="1600" dirty="0"/>
          </a:p>
          <a:p>
            <a:pPr marL="1828800" lvl="4" indent="0"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664425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EC8180-AD74-8393-2199-2E0B50DA9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Proběhlá jednání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D27502-FA56-1844-ABFE-9A2575C85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0933"/>
            <a:ext cx="10515600" cy="4636030"/>
          </a:xfrm>
        </p:spPr>
        <p:txBody>
          <a:bodyPr>
            <a:normAutofit fontScale="62500" lnSpcReduction="20000"/>
          </a:bodyPr>
          <a:lstStyle/>
          <a:p>
            <a:r>
              <a:rPr lang="cs-CZ" dirty="0"/>
              <a:t>Opakovaně jednání se starostkou Jarohněvic  - paní L. </a:t>
            </a:r>
            <a:r>
              <a:rPr lang="cs-CZ" dirty="0" err="1"/>
              <a:t>Haboňová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	- nabídnuta maximální podpora a možnost spolufinancování školky v rámci sdružené MŠ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Jednání se starostou obce Chvalčov dne 18.3. – Ing. Jan Chlápek</a:t>
            </a:r>
          </a:p>
          <a:p>
            <a:pPr marL="0" indent="0">
              <a:buNone/>
            </a:pPr>
            <a:r>
              <a:rPr lang="cs-CZ" dirty="0"/>
              <a:t>	- rozbor jednotlivých položek rozpočtu obce</a:t>
            </a:r>
          </a:p>
          <a:p>
            <a:pPr marL="0" indent="0">
              <a:buNone/>
            </a:pPr>
            <a:r>
              <a:rPr lang="cs-CZ" dirty="0"/>
              <a:t>	- administrativní náročnost vedení obce atd.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Jednání s členy rady města Kroměříž dne 16.3. a 25.3.</a:t>
            </a:r>
          </a:p>
          <a:p>
            <a:pPr marL="0" indent="0">
              <a:buNone/>
            </a:pPr>
            <a:r>
              <a:rPr lang="cs-CZ" dirty="0"/>
              <a:t>	- vysvětlení důvodů vzniku přípravného výboru</a:t>
            </a:r>
          </a:p>
          <a:p>
            <a:pPr marL="0" indent="0">
              <a:buNone/>
            </a:pPr>
            <a:r>
              <a:rPr lang="cs-CZ" dirty="0"/>
              <a:t>	- rozbor rozpočtu Vážan</a:t>
            </a:r>
          </a:p>
          <a:p>
            <a:pPr marL="0" indent="0">
              <a:buNone/>
            </a:pPr>
            <a:r>
              <a:rPr lang="cs-CZ" dirty="0"/>
              <a:t>	- projednávání možných změn územního plánu před schválením a po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Jednání s členy rady města Kroměříž a zástupců odd. územního plánování 26.3.</a:t>
            </a:r>
          </a:p>
          <a:p>
            <a:pPr marL="0" indent="0">
              <a:buNone/>
            </a:pPr>
            <a:r>
              <a:rPr lang="cs-CZ" dirty="0"/>
              <a:t>	- nabídnuta plná součinnost při žádostech o změnu územního plánu</a:t>
            </a:r>
          </a:p>
        </p:txBody>
      </p:sp>
    </p:spTree>
    <p:extLst>
      <p:ext uri="{BB962C8B-B14F-4D97-AF65-F5344CB8AC3E}">
        <p14:creationId xmlns:p14="http://schemas.microsoft.com/office/powerpoint/2010/main" val="1252903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1288CB-AD95-F8A3-E5E3-640D9631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Ekonomická analýza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909DA7-4E0E-5446-8D18-01182086E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Odhad příjmů: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dirty="0"/>
              <a:t>	</a:t>
            </a:r>
            <a:r>
              <a:rPr lang="cs-CZ" sz="2000" b="1" dirty="0"/>
              <a:t>Daňové příjmy </a:t>
            </a:r>
            <a:r>
              <a:rPr lang="cs-CZ" sz="2000" dirty="0"/>
              <a:t>– podíl na DPH, podíl na dani z příjmu fyzických osob, podíl na dani z příjmu 	právnických osob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000" dirty="0"/>
              <a:t>a)  Město Kroměříž - 676 687 428 Kč / 27 917 obyv. * 1167= </a:t>
            </a:r>
            <a:r>
              <a:rPr lang="cs-CZ" sz="2000" b="1" dirty="0"/>
              <a:t>28 287 216,695, -Kč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000" dirty="0"/>
              <a:t>b) Podle průměru podobně velkých obcí ( Majetín ) = </a:t>
            </a:r>
            <a:r>
              <a:rPr lang="cs-CZ" sz="2000" b="1" dirty="0"/>
              <a:t>25 390 832,118, -Kč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000" dirty="0"/>
              <a:t>Rozmezí </a:t>
            </a:r>
            <a:r>
              <a:rPr lang="cs-CZ" sz="2000" b="1" dirty="0"/>
              <a:t>25,5 mil. – 28,5 mil. Kč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2199933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E2BBFB-8B1D-8F28-FECB-B03B846F9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Ekonomická analýza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9C3921-0935-FE96-EFD3-CBB082B1C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525" lvl="1" indent="0">
              <a:buNone/>
            </a:pPr>
            <a:r>
              <a:rPr lang="cs-CZ" dirty="0"/>
              <a:t>2. 	</a:t>
            </a:r>
            <a:r>
              <a:rPr lang="cs-CZ" sz="2000" b="1" dirty="0"/>
              <a:t>Daň z nemovitých věcí</a:t>
            </a:r>
          </a:p>
          <a:p>
            <a:pPr marL="0" indent="0">
              <a:buNone/>
            </a:pPr>
            <a:r>
              <a:rPr lang="cs-CZ" sz="2000" dirty="0"/>
              <a:t>Odhad vychází z počtu rodinných domů, podnikatelských subjektů a z platných koeficientů daně z nemovitých věcí stanovených vyhláškou města. V budoucí obci bude možné změny koeficientu.</a:t>
            </a:r>
          </a:p>
          <a:p>
            <a:r>
              <a:rPr lang="cs-CZ" sz="2000" dirty="0"/>
              <a:t>ve Vážanech evidováno: 	53 právnických osob</a:t>
            </a:r>
          </a:p>
          <a:p>
            <a:pPr marL="3657600" lvl="8" indent="0">
              <a:buNone/>
            </a:pPr>
            <a:r>
              <a:rPr lang="cs-CZ" sz="2000" dirty="0"/>
              <a:t>185 živnostníků</a:t>
            </a:r>
          </a:p>
          <a:p>
            <a:pPr marL="3657600" lvl="8" indent="0">
              <a:buNone/>
            </a:pPr>
            <a:r>
              <a:rPr lang="cs-CZ" sz="2000" dirty="0"/>
              <a:t>319 rodinných domů</a:t>
            </a:r>
          </a:p>
          <a:p>
            <a:pPr marL="3657600" lvl="8" indent="0">
              <a:buNone/>
            </a:pPr>
            <a:endParaRPr lang="cs-CZ" sz="2000" dirty="0"/>
          </a:p>
          <a:p>
            <a:pPr marL="9525" lvl="8" indent="0">
              <a:buNone/>
            </a:pPr>
            <a:r>
              <a:rPr lang="cs-CZ" sz="2000" dirty="0"/>
              <a:t>celkem příjmy:	</a:t>
            </a:r>
            <a:r>
              <a:rPr lang="cs-CZ" sz="2000" b="1" dirty="0"/>
              <a:t>1,5 mil – 3,5 mil Kč</a:t>
            </a:r>
          </a:p>
        </p:txBody>
      </p:sp>
    </p:spTree>
    <p:extLst>
      <p:ext uri="{BB962C8B-B14F-4D97-AF65-F5344CB8AC3E}">
        <p14:creationId xmlns:p14="http://schemas.microsoft.com/office/powerpoint/2010/main" val="2110033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0689A7-C927-1ADE-B5E6-4A5ADC7ED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Ekonomická analýza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B52DAB-36F5-DB35-1655-FA278EBBC3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 startAt="3"/>
            </a:pPr>
            <a:r>
              <a:rPr lang="cs-CZ" sz="2000" dirty="0"/>
              <a:t>Místní poplatky</a:t>
            </a:r>
          </a:p>
          <a:p>
            <a:pPr marL="0" indent="0">
              <a:buNone/>
            </a:pPr>
            <a:endParaRPr lang="cs-CZ" sz="2000" dirty="0"/>
          </a:p>
          <a:p>
            <a:pPr marL="514350" indent="-514350">
              <a:buAutoNum type="alphaLcParenR"/>
            </a:pPr>
            <a:r>
              <a:rPr lang="cs-CZ" sz="2000" dirty="0"/>
              <a:t>Odpad – 840,- Kč/ osoba/ rok * 1167 = </a:t>
            </a:r>
            <a:r>
              <a:rPr lang="cs-CZ" sz="2000" b="1" dirty="0"/>
              <a:t>980 280,- Kč</a:t>
            </a:r>
          </a:p>
          <a:p>
            <a:r>
              <a:rPr lang="cs-CZ" sz="2000" dirty="0"/>
              <a:t>600 Kč po slevě pro seniory 70+, děti a studenty</a:t>
            </a:r>
          </a:p>
          <a:p>
            <a:r>
              <a:rPr lang="cs-CZ" sz="2000" dirty="0"/>
              <a:t>reálný výběr bývá okolo 90% </a:t>
            </a:r>
            <a:r>
              <a:rPr lang="cs-CZ" sz="2000" dirty="0">
                <a:sym typeface="Wingdings" pitchFamily="2" charset="2"/>
              </a:rPr>
              <a:t> </a:t>
            </a:r>
            <a:r>
              <a:rPr lang="cs-CZ" sz="2000" b="1" dirty="0">
                <a:sym typeface="Wingdings" pitchFamily="2" charset="2"/>
              </a:rPr>
              <a:t>882 252,- Kč</a:t>
            </a:r>
          </a:p>
          <a:p>
            <a:endParaRPr lang="cs-CZ" sz="2000" b="1" dirty="0">
              <a:sym typeface="Wingdings" pitchFamily="2" charset="2"/>
            </a:endParaRPr>
          </a:p>
          <a:p>
            <a:pPr marL="457200" indent="-457200">
              <a:buAutoNum type="alphaLcParenR" startAt="2"/>
            </a:pPr>
            <a:r>
              <a:rPr lang="cs-CZ" sz="2000" dirty="0">
                <a:sym typeface="Wingdings" pitchFamily="2" charset="2"/>
              </a:rPr>
              <a:t>Poplatek za psa – 200,- Kč/rok</a:t>
            </a:r>
          </a:p>
          <a:p>
            <a:r>
              <a:rPr lang="cs-CZ" sz="2000" dirty="0"/>
              <a:t>na obec s 1200 obyvateli připadá v průměru 250 psů, ve Vážanech registrováno 100 psů</a:t>
            </a:r>
          </a:p>
          <a:p>
            <a:r>
              <a:rPr lang="cs-CZ" sz="2000" dirty="0"/>
              <a:t>200*100 = </a:t>
            </a:r>
            <a:r>
              <a:rPr lang="cs-CZ" sz="2000" b="1" dirty="0"/>
              <a:t>20 000,- Kč</a:t>
            </a:r>
          </a:p>
        </p:txBody>
      </p:sp>
    </p:spTree>
    <p:extLst>
      <p:ext uri="{BB962C8B-B14F-4D97-AF65-F5344CB8AC3E}">
        <p14:creationId xmlns:p14="http://schemas.microsoft.com/office/powerpoint/2010/main" val="4134679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98CDF4-C9A2-31B7-0306-C57743D66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Ekonomická analýza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25BFCD-AA55-B812-BAB1-EC28D33FFF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119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Odhad ročních výdajů:</a:t>
            </a:r>
          </a:p>
          <a:p>
            <a:pPr marL="457200" indent="-457200">
              <a:buAutoNum type="arabicPeriod"/>
            </a:pPr>
            <a:r>
              <a:rPr lang="cs-CZ" sz="2000" dirty="0"/>
              <a:t>Administrativa – cca </a:t>
            </a:r>
            <a:r>
              <a:rPr lang="cs-CZ" sz="2000" b="1" dirty="0"/>
              <a:t>3 000 000,- Kč</a:t>
            </a:r>
          </a:p>
          <a:p>
            <a:pPr marL="457200" indent="-457200">
              <a:buAutoNum type="arabicPeriod"/>
            </a:pPr>
            <a:r>
              <a:rPr lang="cs-CZ" sz="2000" dirty="0"/>
              <a:t>Provoz a údržba </a:t>
            </a:r>
          </a:p>
          <a:p>
            <a:r>
              <a:rPr lang="cs-CZ" sz="2000" dirty="0"/>
              <a:t>Sběr a svoz komunálního odpadu	–  cca. </a:t>
            </a:r>
            <a:r>
              <a:rPr lang="cs-CZ" sz="2000" b="1" dirty="0"/>
              <a:t>1.500 000,- Kč</a:t>
            </a:r>
          </a:p>
          <a:p>
            <a:r>
              <a:rPr lang="cs-CZ" sz="2000" dirty="0"/>
              <a:t>Sběr a svoz tříděného odpadu – </a:t>
            </a:r>
            <a:r>
              <a:rPr lang="cs-CZ" sz="2000" b="1" dirty="0"/>
              <a:t>cca. 750 000,- Kč </a:t>
            </a:r>
          </a:p>
          <a:p>
            <a:r>
              <a:rPr lang="cs-CZ" sz="2000" dirty="0"/>
              <a:t>Veřejné osvětlení - </a:t>
            </a:r>
            <a:r>
              <a:rPr lang="cs-CZ" sz="2000" b="1" dirty="0"/>
              <a:t>850 000,- Kč </a:t>
            </a:r>
          </a:p>
          <a:p>
            <a:r>
              <a:rPr lang="cs-CZ" sz="2000" dirty="0"/>
              <a:t>údržba komunikací, sečení a zimní údržba – </a:t>
            </a:r>
            <a:r>
              <a:rPr lang="cs-CZ" sz="2000" b="1" dirty="0"/>
              <a:t>740 000,- Kč</a:t>
            </a:r>
          </a:p>
          <a:p>
            <a:r>
              <a:rPr lang="cs-CZ" sz="2000" dirty="0"/>
              <a:t>Opravy chodníků, vozovek, dešťových vpustí, zastávek, dětského hřiště –</a:t>
            </a:r>
            <a:r>
              <a:rPr lang="cs-CZ" sz="2000" b="1" dirty="0"/>
              <a:t> 370 000,- Kč</a:t>
            </a:r>
          </a:p>
          <a:p>
            <a:r>
              <a:rPr lang="cs-CZ" sz="2000" dirty="0"/>
              <a:t>dobrovolní hasiči – </a:t>
            </a:r>
            <a:r>
              <a:rPr lang="cs-CZ" sz="2000" b="1" dirty="0"/>
              <a:t>50 000,- Kč</a:t>
            </a:r>
          </a:p>
          <a:p>
            <a:r>
              <a:rPr lang="cs-CZ" sz="2000" dirty="0"/>
              <a:t>mosty/propustky – </a:t>
            </a:r>
            <a:r>
              <a:rPr lang="cs-CZ" sz="2000" b="1" dirty="0"/>
              <a:t>850 000,- Kč</a:t>
            </a:r>
          </a:p>
          <a:p>
            <a:pPr marL="0" indent="0">
              <a:buNone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2128049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A6523E-3682-7B5C-3B75-FBEC83774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Ekonomická analýza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DDD713-F007-0D6D-D675-BDDE5F959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 startAt="3"/>
            </a:pPr>
            <a:r>
              <a:rPr lang="cs-CZ" dirty="0"/>
              <a:t>Další „sdílené“ služby – přepočteno na počet obyvatel Vážan</a:t>
            </a:r>
          </a:p>
          <a:p>
            <a:r>
              <a:rPr lang="cs-CZ" sz="2000" dirty="0"/>
              <a:t>provoz sběrného dvora – </a:t>
            </a:r>
            <a:r>
              <a:rPr lang="cs-CZ" sz="2000" b="1" dirty="0"/>
              <a:t>370 000,- Kč</a:t>
            </a:r>
          </a:p>
          <a:p>
            <a:r>
              <a:rPr lang="cs-CZ" sz="2000" dirty="0"/>
              <a:t>provoz městské policie – </a:t>
            </a:r>
            <a:r>
              <a:rPr lang="cs-CZ" sz="2000" b="1" dirty="0"/>
              <a:t>1. 640 000,- Kč</a:t>
            </a:r>
          </a:p>
          <a:p>
            <a:r>
              <a:rPr lang="cs-CZ" sz="2000" dirty="0"/>
              <a:t>dopravní obslužnost ( příspěvek Zlínskému kraji ) – </a:t>
            </a:r>
            <a:r>
              <a:rPr lang="cs-CZ" sz="2000" b="1" dirty="0"/>
              <a:t>110 000,- Kč</a:t>
            </a:r>
          </a:p>
          <a:p>
            <a:r>
              <a:rPr lang="cs-CZ" sz="2000" dirty="0"/>
              <a:t>MHD – </a:t>
            </a:r>
            <a:r>
              <a:rPr lang="cs-CZ" sz="2000" b="1" dirty="0"/>
              <a:t>820 000,- Kč</a:t>
            </a:r>
          </a:p>
          <a:p>
            <a:r>
              <a:rPr lang="cs-CZ" sz="2000" dirty="0"/>
              <a:t>financování sociálních služeb – </a:t>
            </a:r>
            <a:r>
              <a:rPr lang="cs-CZ" sz="2000" b="1" dirty="0"/>
              <a:t>430 000,- Kč</a:t>
            </a:r>
          </a:p>
          <a:p>
            <a:r>
              <a:rPr lang="cs-CZ" sz="2000" dirty="0"/>
              <a:t>provoz hřbitova – </a:t>
            </a:r>
            <a:r>
              <a:rPr lang="cs-CZ" sz="2000" b="1" dirty="0"/>
              <a:t>340 000,- Kč</a:t>
            </a:r>
          </a:p>
        </p:txBody>
      </p:sp>
    </p:spTree>
    <p:extLst>
      <p:ext uri="{BB962C8B-B14F-4D97-AF65-F5344CB8AC3E}">
        <p14:creationId xmlns:p14="http://schemas.microsoft.com/office/powerpoint/2010/main" val="2698324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90D987-970E-C8BF-E95F-ACCDB43D6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Školství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0064AD-1631-1213-1727-4BD61324C3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Mateřská škola</a:t>
            </a:r>
          </a:p>
          <a:p>
            <a:r>
              <a:rPr lang="cs-CZ" sz="2000" dirty="0"/>
              <a:t>příspěvek zřizovatele na provoz a investice – </a:t>
            </a:r>
            <a:r>
              <a:rPr lang="cs-CZ" sz="2000" b="1" dirty="0"/>
              <a:t>940 000,- Kč</a:t>
            </a:r>
          </a:p>
          <a:p>
            <a:r>
              <a:rPr lang="cs-CZ" sz="2000" dirty="0"/>
              <a:t>financování nepedagogických pracovníků – </a:t>
            </a:r>
            <a:r>
              <a:rPr lang="cs-CZ" sz="2000" b="1" dirty="0"/>
              <a:t>730 000,- Kč</a:t>
            </a:r>
          </a:p>
          <a:p>
            <a:r>
              <a:rPr lang="cs-CZ" sz="2000" dirty="0"/>
              <a:t>zajištění stravy – </a:t>
            </a:r>
            <a:r>
              <a:rPr lang="cs-CZ" sz="2000" b="1" dirty="0"/>
              <a:t>400 000,- Kč</a:t>
            </a:r>
          </a:p>
          <a:p>
            <a:pPr marL="0" indent="0">
              <a:buNone/>
            </a:pPr>
            <a:endParaRPr lang="cs-CZ" dirty="0"/>
          </a:p>
          <a:p>
            <a:pPr marL="514350" indent="-514350">
              <a:buAutoNum type="arabicPeriod" startAt="2"/>
            </a:pPr>
            <a:r>
              <a:rPr lang="cs-CZ" dirty="0"/>
              <a:t>Základní škola</a:t>
            </a:r>
          </a:p>
          <a:p>
            <a:r>
              <a:rPr lang="cs-CZ" sz="2000" dirty="0"/>
              <a:t>příspěvek na 1 dítě – 3 500,- Kč -&gt; cca 100 dětí =&gt; </a:t>
            </a:r>
            <a:r>
              <a:rPr lang="cs-CZ" sz="2000" b="1" dirty="0"/>
              <a:t>350 000,- Kč</a:t>
            </a:r>
          </a:p>
          <a:p>
            <a:pPr marL="0" indent="0">
              <a:buNone/>
            </a:pPr>
            <a:r>
              <a:rPr lang="cs-CZ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59524711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11331</TotalTime>
  <Words>714</Words>
  <Application>Microsoft Macintosh PowerPoint</Application>
  <PresentationFormat>Širokoúhlá obrazovka</PresentationFormat>
  <Paragraphs>100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Motiv Office</vt:lpstr>
      <vt:lpstr>Veřejná schůze obyvatel Vážan  29.3.2026</vt:lpstr>
      <vt:lpstr>Přípravný výbor</vt:lpstr>
      <vt:lpstr>Proběhlá jednání</vt:lpstr>
      <vt:lpstr>Ekonomická analýza</vt:lpstr>
      <vt:lpstr>Ekonomická analýza</vt:lpstr>
      <vt:lpstr>Ekonomická analýza</vt:lpstr>
      <vt:lpstr>Ekonomická analýza</vt:lpstr>
      <vt:lpstr>Ekonomická analýza</vt:lpstr>
      <vt:lpstr>Školství</vt:lpstr>
      <vt:lpstr>Ekonomická analýza</vt:lpstr>
      <vt:lpstr>Co bude následovat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Pavel Tichal</dc:creator>
  <cp:lastModifiedBy>Pavel Tichal</cp:lastModifiedBy>
  <cp:revision>11</cp:revision>
  <dcterms:created xsi:type="dcterms:W3CDTF">2026-03-11T12:50:29Z</dcterms:created>
  <dcterms:modified xsi:type="dcterms:W3CDTF">2026-04-15T07:01:16Z</dcterms:modified>
</cp:coreProperties>
</file>